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15" r:id="rId2"/>
  </p:sldMasterIdLst>
  <p:notesMasterIdLst>
    <p:notesMasterId r:id="rId10"/>
  </p:notesMasterIdLst>
  <p:sldIdLst>
    <p:sldId id="283" r:id="rId3"/>
    <p:sldId id="301" r:id="rId4"/>
    <p:sldId id="292" r:id="rId5"/>
    <p:sldId id="296" r:id="rId6"/>
    <p:sldId id="297" r:id="rId7"/>
    <p:sldId id="298" r:id="rId8"/>
    <p:sldId id="29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704" userDrawn="1">
          <p15:clr>
            <a:srgbClr val="A4A3A4"/>
          </p15:clr>
        </p15:guide>
        <p15:guide id="4" pos="3976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7BC7"/>
    <a:srgbClr val="39870C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8" autoAdjust="0"/>
    <p:restoredTop sz="65593" autoAdjust="0"/>
  </p:normalViewPr>
  <p:slideViewPr>
    <p:cSldViewPr snapToGrid="0" showGuides="1">
      <p:cViewPr varScale="1">
        <p:scale>
          <a:sx n="29" d="100"/>
          <a:sy n="29" d="100"/>
        </p:scale>
        <p:origin x="1368" y="48"/>
      </p:cViewPr>
      <p:guideLst>
        <p:guide orient="horz" pos="527"/>
        <p:guide pos="3840"/>
        <p:guide pos="3704"/>
        <p:guide pos="3976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BC957-84D6-4511-B271-8DDB0B6032D9}" type="datetimeFigureOut">
              <a:rPr lang="nl-NL" smtClean="0"/>
              <a:t>22-7-2020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857A7-BA38-458C-91D0-E35F68EDDB8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356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857A7-BA38-458C-91D0-E35F68EDDB8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170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857A7-BA38-458C-91D0-E35F68EDDB80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9679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857A7-BA38-458C-91D0-E35F68EDDB80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1281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857A7-BA38-458C-91D0-E35F68EDDB80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4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8774" y="6237288"/>
            <a:ext cx="5220000" cy="4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6707981" y="2091533"/>
            <a:ext cx="52200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2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708378" y="3221182"/>
            <a:ext cx="5220000" cy="2833389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Font typeface="Verdana" panose="020B0604030504040204" pitchFamily="34" charset="0"/>
              <a:buChar char="–"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Font typeface="Verdana" panose="020B0604030504040204" pitchFamily="34" charset="0"/>
              <a:buChar char="›"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Font typeface="Arial" panose="020B0604020202020204" pitchFamily="34" charset="0"/>
              <a:buChar char="»"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625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8200" y="2143990"/>
            <a:ext cx="10515600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436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39787" y="2144486"/>
            <a:ext cx="5040000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313800" y="2144486"/>
            <a:ext cx="5040000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69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63C7-DBA8-4E8E-932D-EF3F4DF89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2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CA2E-4435-42A9-90EA-B60C0B949318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Picture 6"/>
          <p:cNvPicPr preferRelativeResize="0"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" y="179"/>
            <a:ext cx="9143763" cy="6857821"/>
          </a:xfrm>
          <a:prstGeom prst="rect">
            <a:avLst/>
          </a:prstGeom>
        </p:spPr>
      </p:pic>
      <p:sp>
        <p:nvSpPr>
          <p:cNvPr id="8" name="shpKleurvlak"/>
          <p:cNvSpPr>
            <a:spLocks noChangeAspect="1" noChangeArrowheads="1"/>
          </p:cNvSpPr>
          <p:nvPr userDrawn="1"/>
        </p:nvSpPr>
        <p:spPr bwMode="auto">
          <a:xfrm>
            <a:off x="6102350" y="179"/>
            <a:ext cx="6102000" cy="6858000"/>
          </a:xfrm>
          <a:prstGeom prst="rect">
            <a:avLst/>
          </a:prstGeom>
          <a:solidFill>
            <a:srgbClr val="007BC7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800" y="-7200"/>
            <a:ext cx="6389999" cy="169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61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KleurvlakOnder"/>
          <p:cNvSpPr>
            <a:spLocks noChangeArrowheads="1"/>
          </p:cNvSpPr>
          <p:nvPr userDrawn="1"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007BC7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nl-NL" sz="1800" dirty="0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8" name="shpTekst"/>
          <p:cNvSpPr>
            <a:spLocks noChangeArrowheads="1"/>
          </p:cNvSpPr>
          <p:nvPr userDrawn="1"/>
        </p:nvSpPr>
        <p:spPr bwMode="auto">
          <a:xfrm>
            <a:off x="0" y="1"/>
            <a:ext cx="12192000" cy="1071563"/>
          </a:xfrm>
          <a:prstGeom prst="rect">
            <a:avLst/>
          </a:prstGeom>
          <a:solidFill>
            <a:srgbClr val="007BC7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nl-NL" sz="1800" dirty="0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750" y="-6349"/>
            <a:ext cx="562500" cy="85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88472"/>
            <a:ext cx="10515600" cy="712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43557"/>
            <a:ext cx="10515600" cy="4057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765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6"/>
        </a:buBlip>
        <a:defRPr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>
          <p15:clr>
            <a:srgbClr val="F26B43"/>
          </p15:clr>
        </p15:guide>
        <p15:guide id="2" orient="horz" pos="1344">
          <p15:clr>
            <a:srgbClr val="F26B43"/>
          </p15:clr>
        </p15:guide>
        <p15:guide id="3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72812" y="1857071"/>
            <a:ext cx="5220000" cy="942975"/>
          </a:xfrm>
        </p:spPr>
        <p:txBody>
          <a:bodyPr/>
          <a:lstStyle/>
          <a:p>
            <a:r>
              <a:rPr lang="en-US" dirty="0"/>
              <a:t>Inclusion and Education</a:t>
            </a:r>
            <a:br>
              <a:rPr lang="en-US" dirty="0"/>
            </a:br>
            <a:r>
              <a:rPr lang="en-US" dirty="0"/>
              <a:t>GEMR launch by GCE-NL</a:t>
            </a:r>
            <a:br>
              <a:rPr lang="en-US" dirty="0"/>
            </a:br>
            <a:r>
              <a:rPr lang="en-US" dirty="0"/>
              <a:t>30 June 2020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Dutch policy on SDG4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1900" dirty="0" err="1"/>
              <a:t>Corien</a:t>
            </a:r>
            <a:r>
              <a:rPr lang="en-US" sz="1900" dirty="0"/>
              <a:t> Sips</a:t>
            </a:r>
            <a:br>
              <a:rPr lang="en-US" sz="1900" dirty="0"/>
            </a:br>
            <a:r>
              <a:rPr lang="en-US" sz="1900" dirty="0"/>
              <a:t>Policy coordinator, Civil Society and Education Department</a:t>
            </a:r>
          </a:p>
        </p:txBody>
      </p:sp>
    </p:spTree>
    <p:extLst>
      <p:ext uri="{BB962C8B-B14F-4D97-AF65-F5344CB8AC3E}">
        <p14:creationId xmlns:p14="http://schemas.microsoft.com/office/powerpoint/2010/main" val="263925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reaction to GEMR 2020: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GEMR reports very influential, authoritative and informative</a:t>
            </a:r>
            <a:br>
              <a:rPr lang="en-US" dirty="0"/>
            </a:b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NL welcomes the focus on Inclusion and Education</a:t>
            </a:r>
            <a:br>
              <a:rPr lang="en-US" dirty="0"/>
            </a:b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Dutch approach is inclusive with a focus on equity, girls, youth, conflict situations</a:t>
            </a:r>
            <a:br>
              <a:rPr lang="en-US" dirty="0"/>
            </a:b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dirty="0"/>
              <a:t>Ambitious</a:t>
            </a:r>
            <a:r>
              <a:rPr lang="en-US" dirty="0"/>
              <a:t>: broad definition of inclusion</a:t>
            </a:r>
            <a:br>
              <a:rPr lang="en-US" dirty="0"/>
            </a:br>
            <a:r>
              <a:rPr lang="en-US" dirty="0"/>
              <a:t>-&gt;what does </a:t>
            </a:r>
            <a:r>
              <a:rPr lang="en-US" b="1" dirty="0">
                <a:solidFill>
                  <a:srgbClr val="FF0000"/>
                </a:solidFill>
              </a:rPr>
              <a:t>COVID19</a:t>
            </a:r>
            <a:r>
              <a:rPr lang="en-US" dirty="0"/>
              <a:t> mean for inclusion? Inequalities may increase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Much focus on </a:t>
            </a:r>
            <a:r>
              <a:rPr lang="en-US" b="1" dirty="0"/>
              <a:t>diversity and differences</a:t>
            </a:r>
            <a:br>
              <a:rPr lang="en-US" dirty="0"/>
            </a:br>
            <a:r>
              <a:rPr lang="en-US" dirty="0"/>
              <a:t>-&gt;shouldn’t education also focus on </a:t>
            </a:r>
            <a:r>
              <a:rPr lang="en-US" b="1" dirty="0">
                <a:solidFill>
                  <a:srgbClr val="FF0000"/>
                </a:solidFill>
              </a:rPr>
              <a:t>cohesion</a:t>
            </a:r>
            <a:r>
              <a:rPr lang="en-US" dirty="0"/>
              <a:t>, global citizenship, common identity?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0" indent="0"/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599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General policy principles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/>
            <a:r>
              <a:rPr lang="nl-NL" b="1" dirty="0">
                <a:solidFill>
                  <a:srgbClr val="FF0000"/>
                </a:solidFill>
              </a:rPr>
              <a:t>Relevant policy notes</a:t>
            </a:r>
            <a:r>
              <a:rPr lang="nl-NL" dirty="0"/>
              <a:t>: </a:t>
            </a:r>
          </a:p>
          <a:p>
            <a:pPr marL="0" indent="0"/>
            <a:r>
              <a:rPr lang="nl-NL" dirty="0"/>
              <a:t>Investing in Global Prospects (May 2018)</a:t>
            </a:r>
          </a:p>
          <a:p>
            <a:pPr marL="0" indent="0"/>
            <a:r>
              <a:rPr lang="nl-NL" dirty="0"/>
              <a:t>Letter about people with disabilities (July 2019)</a:t>
            </a:r>
          </a:p>
          <a:p>
            <a:pPr marL="0" indent="0"/>
            <a:r>
              <a:rPr lang="nl-NL" dirty="0"/>
              <a:t>Youth@Heart Strategy (February 2020)</a:t>
            </a:r>
          </a:p>
          <a:p>
            <a:pPr marL="0" indent="0"/>
            <a:endParaRPr lang="nl-NL" dirty="0"/>
          </a:p>
          <a:p>
            <a:pPr marL="0" indent="0"/>
            <a:r>
              <a:rPr lang="nl-NL" b="1" dirty="0">
                <a:solidFill>
                  <a:srgbClr val="FF0000"/>
                </a:solidFill>
              </a:rPr>
              <a:t>General principles</a:t>
            </a:r>
            <a:r>
              <a:rPr lang="nl-NL" dirty="0"/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l-NL" dirty="0"/>
              <a:t>SDGs are leading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Leave no one behind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Context specific</a:t>
            </a:r>
            <a:endParaRPr lang="nl-NL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dirty="0"/>
              <a:t>Specific focus on girls, women; gender mainstreaming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l-NL" dirty="0"/>
              <a:t>Focus on inclusive, sustainable development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l-NL" dirty="0"/>
              <a:t>Inclusive implementation of SDGs: support to civil society for lobby and advocacy</a:t>
            </a:r>
          </a:p>
          <a:p>
            <a:pPr>
              <a:buFont typeface="Arial" pitchFamily="34" charset="0"/>
              <a:buChar char="•"/>
            </a:pPr>
            <a:endParaRPr lang="nl-NL" dirty="0"/>
          </a:p>
          <a:p>
            <a:pPr marL="0" indent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411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Dutch Education Policy, rationale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Education is a </a:t>
            </a:r>
            <a:r>
              <a:rPr lang="en-US" b="1" dirty="0">
                <a:solidFill>
                  <a:srgbClr val="FF0000"/>
                </a:solidFill>
              </a:rPr>
              <a:t>fundamental human right for all</a:t>
            </a: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Education contributes to </a:t>
            </a:r>
            <a:r>
              <a:rPr lang="en-US" b="1" dirty="0">
                <a:solidFill>
                  <a:srgbClr val="FF0000"/>
                </a:solidFill>
              </a:rPr>
              <a:t>other SDGs</a:t>
            </a: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Education benefits </a:t>
            </a:r>
            <a:r>
              <a:rPr lang="en-US" b="1" dirty="0">
                <a:solidFill>
                  <a:srgbClr val="FF0000"/>
                </a:solidFill>
              </a:rPr>
              <a:t>individuals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societies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21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Education policy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SDG4: </a:t>
            </a:r>
            <a:r>
              <a:rPr lang="en-GB" dirty="0"/>
              <a:t>‘ensure </a:t>
            </a:r>
            <a:r>
              <a:rPr lang="en-GB" b="1" dirty="0"/>
              <a:t>inclusive </a:t>
            </a:r>
            <a:r>
              <a:rPr lang="en-GB" dirty="0"/>
              <a:t>and </a:t>
            </a:r>
            <a:r>
              <a:rPr lang="en-GB" b="1" dirty="0"/>
              <a:t>equitable</a:t>
            </a:r>
            <a:r>
              <a:rPr lang="en-GB" dirty="0"/>
              <a:t> quality education and promote lifelong learning opportunities </a:t>
            </a:r>
            <a:r>
              <a:rPr lang="en-GB" b="1" dirty="0"/>
              <a:t>for all</a:t>
            </a:r>
            <a:r>
              <a:rPr lang="en-GB" dirty="0"/>
              <a:t>’ </a:t>
            </a:r>
          </a:p>
          <a:p>
            <a:endParaRPr lang="en-US" b="1" dirty="0"/>
          </a:p>
          <a:p>
            <a:r>
              <a:rPr lang="en-US" b="1" dirty="0"/>
              <a:t>General education</a:t>
            </a:r>
            <a:r>
              <a:rPr lang="en-US" dirty="0"/>
              <a:t>: Improving access to education at primary and secondary levels </a:t>
            </a:r>
          </a:p>
          <a:p>
            <a:r>
              <a:rPr lang="en-US" b="1" dirty="0"/>
              <a:t>Learning outcomes</a:t>
            </a:r>
            <a:r>
              <a:rPr lang="en-US" dirty="0"/>
              <a:t>: Improving education quality to ensure that children are learning at school.  </a:t>
            </a:r>
          </a:p>
          <a:p>
            <a:r>
              <a:rPr lang="en-US" b="1" dirty="0"/>
              <a:t>Education in conflict-affected countries </a:t>
            </a:r>
          </a:p>
          <a:p>
            <a:r>
              <a:rPr lang="en-US" b="1" dirty="0"/>
              <a:t>Skills development </a:t>
            </a:r>
            <a:r>
              <a:rPr lang="en-US" dirty="0"/>
              <a:t>for youth for empowerment, economic participation &amp; civic engagement </a:t>
            </a:r>
          </a:p>
          <a:p>
            <a:r>
              <a:rPr lang="en-US" b="1" dirty="0"/>
              <a:t>Gender equality and inclusion for all</a:t>
            </a:r>
            <a:endParaRPr lang="en-US" dirty="0"/>
          </a:p>
          <a:p>
            <a:r>
              <a:rPr lang="en-US" b="1" dirty="0"/>
              <a:t>Higher education</a:t>
            </a:r>
            <a:r>
              <a:rPr lang="en-US" dirty="0"/>
              <a:t>: individual and institutional knowledge and capacity development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328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877411"/>
              </p:ext>
            </p:extLst>
          </p:nvPr>
        </p:nvGraphicFramePr>
        <p:xfrm>
          <a:off x="0" y="-21939"/>
          <a:ext cx="12168554" cy="6786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7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7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7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Programmes</a:t>
                      </a:r>
                      <a:br>
                        <a:rPr lang="en-US" dirty="0"/>
                      </a:br>
                      <a:r>
                        <a:rPr lang="en-US" dirty="0"/>
                        <a:t>supported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Focus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Countries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 agency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Dutch Contribution</a:t>
                      </a:r>
                    </a:p>
                    <a:p>
                      <a:r>
                        <a:rPr lang="en-US" dirty="0"/>
                        <a:t>(Euro; multi-annual)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535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Global Partnership for Education</a:t>
                      </a:r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Access, Quality</a:t>
                      </a:r>
                    </a:p>
                    <a:p>
                      <a:r>
                        <a:rPr lang="en-US" dirty="0"/>
                        <a:t>12 years + 1 yr. pre-primary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68, large</a:t>
                      </a:r>
                      <a:r>
                        <a:rPr lang="en-US" baseline="0" dirty="0"/>
                        <a:t> part </a:t>
                      </a:r>
                      <a:r>
                        <a:rPr lang="en-US" dirty="0"/>
                        <a:t>FACS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GPE/</a:t>
                      </a:r>
                      <a:r>
                        <a:rPr lang="nl-NL" dirty="0"/>
                        <a:t>WB,</a:t>
                      </a:r>
                      <a:r>
                        <a:rPr lang="nl-NL" baseline="0" dirty="0"/>
                        <a:t> Grant agents, Local Education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 </a:t>
                      </a:r>
                      <a:r>
                        <a:rPr lang="en-US" dirty="0" err="1"/>
                        <a:t>mln</a:t>
                      </a:r>
                      <a:r>
                        <a:rPr lang="en-US" dirty="0"/>
                        <a:t>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186">
                <a:tc>
                  <a:txBody>
                    <a:bodyPr/>
                    <a:lstStyle/>
                    <a:p>
                      <a:r>
                        <a:rPr lang="en-US" dirty="0"/>
                        <a:t>Education Cannot</a:t>
                      </a:r>
                      <a:r>
                        <a:rPr lang="en-US" baseline="0" dirty="0"/>
                        <a:t> Wait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Education in </a:t>
                      </a:r>
                      <a:r>
                        <a:rPr lang="en-US" dirty="0" err="1"/>
                        <a:t>crisissituations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Unicef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</a:t>
                      </a:r>
                      <a:r>
                        <a:rPr lang="en-US" dirty="0" err="1"/>
                        <a:t>mln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968">
                <a:tc>
                  <a:txBody>
                    <a:bodyPr/>
                    <a:lstStyle/>
                    <a:p>
                      <a:r>
                        <a:rPr lang="en-US" dirty="0"/>
                        <a:t>International</a:t>
                      </a:r>
                      <a:r>
                        <a:rPr lang="en-US" baseline="0" dirty="0"/>
                        <a:t> Finance Facility for Education</a:t>
                      </a:r>
                    </a:p>
                    <a:p>
                      <a:r>
                        <a:rPr lang="en-US" i="1" baseline="0" dirty="0"/>
                        <a:t>(not established yet)</a:t>
                      </a:r>
                      <a:endParaRPr lang="nl-NL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r>
                        <a:rPr lang="en-US" baseline="0" dirty="0"/>
                        <a:t> levels of education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(30) LMICS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WB, MDBs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3,5 </a:t>
                      </a:r>
                      <a:r>
                        <a:rPr lang="en-US" dirty="0" err="1"/>
                        <a:t>mln</a:t>
                      </a:r>
                      <a:r>
                        <a:rPr lang="en-US" baseline="0" dirty="0"/>
                        <a:t> set-up</a:t>
                      </a:r>
                    </a:p>
                    <a:p>
                      <a:r>
                        <a:rPr lang="en-US" baseline="0" dirty="0"/>
                        <a:t>Planned: 37,5 </a:t>
                      </a:r>
                      <a:r>
                        <a:rPr lang="en-US" baseline="0" dirty="0" err="1"/>
                        <a:t>mln</a:t>
                      </a:r>
                      <a:r>
                        <a:rPr lang="en-US" baseline="0" dirty="0"/>
                        <a:t> + 250 </a:t>
                      </a:r>
                      <a:r>
                        <a:rPr lang="en-US" baseline="0" dirty="0" err="1"/>
                        <a:t>mln</a:t>
                      </a:r>
                      <a:r>
                        <a:rPr lang="en-US" baseline="0" dirty="0"/>
                        <a:t> guarantee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575">
                <a:tc>
                  <a:txBody>
                    <a:bodyPr/>
                    <a:lstStyle/>
                    <a:p>
                      <a:r>
                        <a:rPr lang="en-US" dirty="0"/>
                        <a:t>Nexus Skills and Jobs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Youth, Education and 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Dutch focus countries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Local</a:t>
                      </a:r>
                      <a:r>
                        <a:rPr lang="en-US" baseline="0" dirty="0"/>
                        <a:t> entities through Dutch embassies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104,5 </a:t>
                      </a:r>
                      <a:r>
                        <a:rPr lang="en-US" dirty="0" err="1"/>
                        <a:t>mln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1186">
                <a:tc>
                  <a:txBody>
                    <a:bodyPr/>
                    <a:lstStyle/>
                    <a:p>
                      <a:r>
                        <a:rPr lang="en-US" dirty="0"/>
                        <a:t>Generation Unlimited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Youth, Education and 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Global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UNICEF (UNDP trust fund)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</a:t>
                      </a:r>
                      <a:r>
                        <a:rPr lang="en-US" dirty="0" err="1"/>
                        <a:t>mln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9438">
                <a:tc>
                  <a:txBody>
                    <a:bodyPr/>
                    <a:lstStyle/>
                    <a:p>
                      <a:r>
                        <a:rPr lang="en-US" dirty="0"/>
                        <a:t>Orange Knowledge Program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 Education, mid-career professionals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Nuffic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Approx. 235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mln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6942">
                <a:tc>
                  <a:txBody>
                    <a:bodyPr/>
                    <a:lstStyle/>
                    <a:p>
                      <a:r>
                        <a:rPr lang="en-US" dirty="0"/>
                        <a:t>Prospects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Refugees/vulnerable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host communities, Education and 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(Syria Crisis affected)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ILO, UNHCR, UNICEF,</a:t>
                      </a:r>
                      <a:r>
                        <a:rPr lang="en-US" baseline="0" dirty="0"/>
                        <a:t> WB, IFC with NL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Approx. 558 </a:t>
                      </a:r>
                      <a:r>
                        <a:rPr lang="en-US" dirty="0" err="1"/>
                        <a:t>mln</a:t>
                      </a:r>
                      <a:r>
                        <a:rPr lang="en-US" dirty="0"/>
                        <a:t>,</a:t>
                      </a:r>
                      <a:r>
                        <a:rPr lang="en-US" baseline="0" dirty="0"/>
                        <a:t> of which about 30% education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366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Case</a:t>
            </a:r>
            <a:r>
              <a:rPr lang="en-US" dirty="0"/>
              <a:t>: </a:t>
            </a:r>
            <a:r>
              <a:rPr lang="en-US" b="1" dirty="0"/>
              <a:t>Global Partnership for Education and inclusion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Focus</a:t>
            </a:r>
            <a:r>
              <a:rPr lang="en-US" dirty="0"/>
              <a:t>:	Equity, Gender Equality and Inclusion in Access to Education</a:t>
            </a:r>
            <a:br>
              <a:rPr lang="en-US" dirty="0"/>
            </a:br>
            <a:r>
              <a:rPr lang="en-US" dirty="0"/>
              <a:t>	Support to Equity and Learning</a:t>
            </a:r>
          </a:p>
          <a:p>
            <a:endParaRPr lang="en-US" dirty="0"/>
          </a:p>
          <a:p>
            <a:r>
              <a:rPr lang="en-US" b="1" dirty="0" err="1"/>
              <a:t>Resultsreport</a:t>
            </a:r>
            <a:r>
              <a:rPr lang="en-US" b="1" dirty="0"/>
              <a:t> 2019</a:t>
            </a:r>
            <a:r>
              <a:rPr lang="en-US" dirty="0"/>
              <a:t>: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support to development and implementation of education </a:t>
            </a:r>
            <a:r>
              <a:rPr lang="en-US" dirty="0" err="1"/>
              <a:t>sectorplans</a:t>
            </a:r>
            <a:r>
              <a:rPr lang="en-US" dirty="0"/>
              <a:t> in 68 </a:t>
            </a:r>
            <a:r>
              <a:rPr lang="en-US" dirty="0" err="1"/>
              <a:t>partnercountries</a:t>
            </a:r>
            <a:r>
              <a:rPr lang="en-US" dirty="0"/>
              <a:t> of which 32 </a:t>
            </a:r>
            <a:r>
              <a:rPr lang="en-US" b="1" dirty="0"/>
              <a:t>Fragile and Conflict Affected States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mainstreaming of </a:t>
            </a:r>
            <a:r>
              <a:rPr lang="en-US" b="1" dirty="0">
                <a:solidFill>
                  <a:srgbClr val="FF0000"/>
                </a:solidFill>
              </a:rPr>
              <a:t>equity and inclusion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 </a:t>
            </a:r>
            <a:r>
              <a:rPr lang="en-US" dirty="0" err="1">
                <a:solidFill>
                  <a:schemeClr val="tx1"/>
                </a:solidFill>
              </a:rPr>
              <a:t>sectorplans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/>
              <a:t>38 active implementation grants (about 1,2 </a:t>
            </a:r>
            <a:r>
              <a:rPr lang="en-US" dirty="0" err="1"/>
              <a:t>bln</a:t>
            </a:r>
            <a:r>
              <a:rPr lang="en-US" dirty="0"/>
              <a:t> USD), of which </a:t>
            </a:r>
            <a:r>
              <a:rPr lang="en-US" b="1" dirty="0"/>
              <a:t>379 </a:t>
            </a:r>
            <a:r>
              <a:rPr lang="en-US" b="1" dirty="0" err="1"/>
              <a:t>mln</a:t>
            </a:r>
            <a:r>
              <a:rPr lang="en-US" b="1" dirty="0"/>
              <a:t> USD </a:t>
            </a:r>
            <a:r>
              <a:rPr lang="en-US" dirty="0"/>
              <a:t>was focused towards </a:t>
            </a:r>
            <a:r>
              <a:rPr lang="en-US" b="1" dirty="0">
                <a:solidFill>
                  <a:srgbClr val="FF0000"/>
                </a:solidFill>
              </a:rPr>
              <a:t>equity</a:t>
            </a:r>
            <a:r>
              <a:rPr lang="en-US" dirty="0"/>
              <a:t>: education facilities, gender equality, cash transfers, access for out-of-school children, support to children with disabilities/special needs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1/3 of </a:t>
            </a:r>
            <a:r>
              <a:rPr lang="en-US" dirty="0" err="1"/>
              <a:t>partnercountries</a:t>
            </a:r>
            <a:r>
              <a:rPr lang="en-US" dirty="0"/>
              <a:t> plan to build/renovate schools to improve access </a:t>
            </a:r>
            <a:r>
              <a:rPr lang="en-US" b="1" dirty="0">
                <a:solidFill>
                  <a:schemeClr val="tx1"/>
                </a:solidFill>
              </a:rPr>
              <a:t>for children with disabilities</a:t>
            </a:r>
          </a:p>
          <a:p>
            <a:pPr>
              <a:buFont typeface="Arial" pitchFamily="34" charset="0"/>
              <a:buChar char="•"/>
            </a:pPr>
            <a:r>
              <a:rPr lang="en-US" b="1" dirty="0"/>
              <a:t>Knowledge</a:t>
            </a:r>
            <a:r>
              <a:rPr lang="en-US" dirty="0"/>
              <a:t>: thematic review on equity and inclusion in education started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Data: GPE works with UIS on availability of </a:t>
            </a:r>
            <a:r>
              <a:rPr lang="en-US" b="1" dirty="0"/>
              <a:t>cross-country</a:t>
            </a:r>
            <a:r>
              <a:rPr lang="en-US" dirty="0"/>
              <a:t> </a:t>
            </a:r>
            <a:r>
              <a:rPr lang="en-US" b="1" dirty="0"/>
              <a:t>dis-aggregated data</a:t>
            </a:r>
          </a:p>
          <a:p>
            <a:pPr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Local Education Groups </a:t>
            </a:r>
            <a:r>
              <a:rPr lang="en-US" dirty="0"/>
              <a:t>became more inclusive: %LEGs with CSOs and TOs rose from about 40% in 2016 to 64% in 2019</a:t>
            </a:r>
          </a:p>
          <a:p>
            <a:pPr>
              <a:buFont typeface="Arial" pitchFamily="34" charset="0"/>
              <a:buChar char="•"/>
            </a:pPr>
            <a:endParaRPr lang="nl-NL" dirty="0"/>
          </a:p>
          <a:p>
            <a:pPr marL="0" indent="0"/>
            <a:r>
              <a:rPr lang="en-US" b="1" dirty="0"/>
              <a:t>2020: COVID19-Window of 500 </a:t>
            </a:r>
            <a:r>
              <a:rPr lang="en-US" b="1" dirty="0" err="1"/>
              <a:t>mln</a:t>
            </a:r>
            <a:r>
              <a:rPr lang="en-US" b="1" dirty="0"/>
              <a:t> USD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>
              <a:buFont typeface="Arial" pitchFamily="34" charset="0"/>
              <a:buChar char="•"/>
            </a:pP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38385"/>
      </p:ext>
    </p:extLst>
  </p:cSld>
  <p:clrMapOvr>
    <a:masterClrMapping/>
  </p:clrMapOvr>
</p:sld>
</file>

<file path=ppt/theme/theme1.xml><?xml version="1.0" encoding="utf-8"?>
<a:theme xmlns:a="http://schemas.openxmlformats.org/drawingml/2006/main" name="Titel Pagina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4_EN_Blauw" id="{510F739E-A4F5-4531-B5E2-7FF0C413A9C5}" vid="{F7E827BC-EAF8-4813-AC8E-E558D85EEA63}"/>
    </a:ext>
  </a:extLst>
</a:theme>
</file>

<file path=ppt/theme/theme2.xml><?xml version="1.0" encoding="utf-8"?>
<a:theme xmlns:a="http://schemas.openxmlformats.org/drawingml/2006/main" name="Presentatie">
  <a:themeElements>
    <a:clrScheme name="">
      <a:dk1>
        <a:srgbClr val="000000"/>
      </a:dk1>
      <a:lt1>
        <a:srgbClr val="FFFFFF"/>
      </a:lt1>
      <a:dk2>
        <a:srgbClr val="046F96"/>
      </a:dk2>
      <a:lt2>
        <a:srgbClr val="EEECE1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4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4_EN_Blauw" id="{510F739E-A4F5-4531-B5E2-7FF0C413A9C5}" vid="{B7828101-E44B-482B-B99A-F69E2ACA166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04_EN_Blauw</Template>
  <TotalTime>714</TotalTime>
  <Words>631</Words>
  <Application>Microsoft Office PowerPoint</Application>
  <PresentationFormat>Widescreen</PresentationFormat>
  <Paragraphs>110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Titel Pagina 2</vt:lpstr>
      <vt:lpstr>Presentatie</vt:lpstr>
      <vt:lpstr>Inclusion and Education GEMR launch by GCE-NL 30 June 2020</vt:lpstr>
      <vt:lpstr>First reaction to GEMR 2020:</vt:lpstr>
      <vt:lpstr>General policy principles</vt:lpstr>
      <vt:lpstr>Dutch Education Policy, rationale</vt:lpstr>
      <vt:lpstr>Education policy objectives</vt:lpstr>
      <vt:lpstr>PowerPoint Presentation</vt:lpstr>
      <vt:lpstr>Case: Global Partnership for Education and inclusion</vt:lpstr>
    </vt:vector>
  </TitlesOfParts>
  <Company>Ministerie van Buitenlandse Zaken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Wilt u een andere foto?</dc:title>
  <dc:creator>Kranen, Jisse</dc:creator>
  <cp:lastModifiedBy>Roos Sprangers</cp:lastModifiedBy>
  <cp:revision>34</cp:revision>
  <dcterms:created xsi:type="dcterms:W3CDTF">2017-05-19T07:32:37Z</dcterms:created>
  <dcterms:modified xsi:type="dcterms:W3CDTF">2020-07-22T13:03:22Z</dcterms:modified>
</cp:coreProperties>
</file>